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73" r:id="rId2"/>
    <p:sldId id="276" r:id="rId3"/>
    <p:sldId id="279" r:id="rId4"/>
    <p:sldId id="272" r:id="rId5"/>
    <p:sldId id="277" r:id="rId6"/>
    <p:sldId id="278" r:id="rId7"/>
    <p:sldId id="280" r:id="rId8"/>
    <p:sldId id="274" r:id="rId9"/>
    <p:sldId id="275" r:id="rId10"/>
  </p:sldIdLst>
  <p:sldSz cx="9144000" cy="5715000" type="screen16x1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EDA017"/>
    <a:srgbClr val="EFEFEF"/>
    <a:srgbClr val="E4E4E4"/>
    <a:srgbClr val="EBEBEB"/>
    <a:srgbClr val="E0E0E0"/>
    <a:srgbClr val="DBDBDB"/>
    <a:srgbClr val="50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 autoAdjust="0"/>
    <p:restoredTop sz="94613" autoAdjust="0"/>
  </p:normalViewPr>
  <p:slideViewPr>
    <p:cSldViewPr snapToGrid="0" snapToObjects="1">
      <p:cViewPr varScale="1">
        <p:scale>
          <a:sx n="155" d="100"/>
          <a:sy n="155" d="100"/>
        </p:scale>
        <p:origin x="354" y="144"/>
      </p:cViewPr>
      <p:guideLst>
        <p:guide orient="horz" pos="180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83B7D81F-6612-714C-A114-399843B25983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55C99A5C-CDB9-AB4A-9DC3-DDEEECF890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16948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5ADBC5C-4540-2542-BFB3-CCB93DD88AFE}" type="datetimeFigureOut">
              <a:rPr lang="en-US" smtClean="0"/>
              <a:t>9/4/2017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696913"/>
            <a:ext cx="557847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E01300A-D25A-3A4F-96A1-45DC33CA87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784433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1300A-D25A-3A4F-96A1-45DC33CA87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165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9.png"/><Relationship Id="rId7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15"/>
          <p:cNvSpPr>
            <a:spLocks noGrp="1"/>
          </p:cNvSpPr>
          <p:nvPr>
            <p:ph type="body" sz="quarter" idx="10" hasCustomPrompt="1"/>
          </p:nvPr>
        </p:nvSpPr>
        <p:spPr>
          <a:xfrm>
            <a:off x="292100" y="1686278"/>
            <a:ext cx="8432932" cy="643138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j-lt"/>
              </a:defRPr>
            </a:lvl1pPr>
            <a:lvl2pPr marL="457188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5" indent="0" algn="ctr">
              <a:buNone/>
              <a:defRPr/>
            </a:lvl5pPr>
          </a:lstStyle>
          <a:p>
            <a:pPr lvl="0"/>
            <a:r>
              <a:rPr lang="en-US" dirty="0" smtClean="0"/>
              <a:t>Title of Presentation</a:t>
            </a:r>
          </a:p>
        </p:txBody>
      </p:sp>
      <p:sp>
        <p:nvSpPr>
          <p:cNvPr id="18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292100" y="2329416"/>
            <a:ext cx="8432932" cy="2455333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800">
                <a:latin typeface="+mn-lt"/>
              </a:defRPr>
            </a:lvl1pPr>
            <a:lvl2pPr marL="457188" indent="0" algn="ctr">
              <a:buNone/>
              <a:defRPr/>
            </a:lvl2pPr>
            <a:lvl3pPr marL="914377" indent="0" algn="ctr">
              <a:buNone/>
              <a:defRPr/>
            </a:lvl3pPr>
            <a:lvl4pPr marL="1371566" indent="0" algn="ctr">
              <a:buNone/>
              <a:defRPr/>
            </a:lvl4pPr>
            <a:lvl5pPr marL="1828755" indent="0" algn="ctr">
              <a:buNone/>
              <a:defRPr/>
            </a:lvl5pPr>
          </a:lstStyle>
          <a:p>
            <a:pPr lvl="0"/>
            <a:r>
              <a:rPr lang="en-US" dirty="0" smtClean="0"/>
              <a:t>Subtitle</a:t>
            </a:r>
          </a:p>
          <a:p>
            <a:pPr lvl="0"/>
            <a:r>
              <a:rPr lang="en-US" dirty="0" smtClean="0"/>
              <a:t>Additional Information</a:t>
            </a:r>
          </a:p>
        </p:txBody>
      </p:sp>
      <p:grpSp>
        <p:nvGrpSpPr>
          <p:cNvPr id="15" name="Group 14"/>
          <p:cNvGrpSpPr/>
          <p:nvPr userDrawn="1"/>
        </p:nvGrpSpPr>
        <p:grpSpPr>
          <a:xfrm>
            <a:off x="265196" y="5308326"/>
            <a:ext cx="8459835" cy="213709"/>
            <a:chOff x="265196" y="5308326"/>
            <a:chExt cx="8459835" cy="213709"/>
          </a:xfrm>
        </p:grpSpPr>
        <p:pic>
          <p:nvPicPr>
            <p:cNvPr id="5" name="Picture 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96" y="5309870"/>
              <a:ext cx="711143" cy="212165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163" y="5309870"/>
              <a:ext cx="711143" cy="212165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6499" y="5309870"/>
              <a:ext cx="911521" cy="21216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9125" y="5309870"/>
              <a:ext cx="636493" cy="212165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5432" y="5309870"/>
              <a:ext cx="660067" cy="212165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7050" y="5308326"/>
              <a:ext cx="747981" cy="213709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-2"/>
            <a:ext cx="9144000" cy="104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9444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3" pos="52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7"/>
          <p:cNvSpPr txBox="1">
            <a:spLocks/>
          </p:cNvSpPr>
          <p:nvPr userDrawn="1"/>
        </p:nvSpPr>
        <p:spPr>
          <a:xfrm>
            <a:off x="8575063" y="5267179"/>
            <a:ext cx="491067" cy="3051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800" kern="1200">
                <a:solidFill>
                  <a:schemeClr val="tx1"/>
                </a:solidFill>
                <a:latin typeface="Franklin Gothic Book"/>
                <a:ea typeface="+mn-ea"/>
                <a:cs typeface="Franklin Gothic Book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993FFE-1334-644B-89E4-BF1617ECF55E}" type="slidenum">
              <a:rPr lang="en-US" sz="800" smtClean="0"/>
              <a:pPr/>
              <a:t>‹#›</a:t>
            </a:fld>
            <a:endParaRPr lang="en-US" sz="800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0"/>
          </p:nvPr>
        </p:nvSpPr>
        <p:spPr>
          <a:xfrm>
            <a:off x="292100" y="1202279"/>
            <a:ext cx="8432933" cy="3514360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292100" y="167807"/>
            <a:ext cx="8432932" cy="500944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000"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grpSp>
        <p:nvGrpSpPr>
          <p:cNvPr id="3" name="Group 2"/>
          <p:cNvGrpSpPr/>
          <p:nvPr userDrawn="1"/>
        </p:nvGrpSpPr>
        <p:grpSpPr>
          <a:xfrm>
            <a:off x="265196" y="5308326"/>
            <a:ext cx="8459835" cy="213709"/>
            <a:chOff x="265196" y="5308326"/>
            <a:chExt cx="8459835" cy="213709"/>
          </a:xfrm>
        </p:grpSpPr>
        <p:pic>
          <p:nvPicPr>
            <p:cNvPr id="19" name="Picture 18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5196" y="5309870"/>
              <a:ext cx="711143" cy="212164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1163" y="5309870"/>
              <a:ext cx="711143" cy="212164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6499" y="5309870"/>
              <a:ext cx="911521" cy="212164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59125" y="5309870"/>
              <a:ext cx="636493" cy="212164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5432" y="5309870"/>
              <a:ext cx="660067" cy="212164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77050" y="5308326"/>
              <a:ext cx="747981" cy="213709"/>
            </a:xfrm>
            <a:prstGeom prst="rect">
              <a:avLst/>
            </a:prstGeom>
          </p:spPr>
        </p:pic>
      </p:grpSp>
      <p:pic>
        <p:nvPicPr>
          <p:cNvPr id="13" name="Picture 12"/>
          <p:cNvPicPr>
            <a:picLocks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746233"/>
            <a:ext cx="9144000" cy="54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76943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6632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iming>
    <p:tnLst>
      <p:par>
        <p:cTn id="1" dur="indefinite" restart="never" nodeType="tmRoot"/>
      </p:par>
    </p:tnLst>
  </p:timing>
  <p:txStyles>
    <p:titleStyle>
      <a:lvl1pPr algn="ctr" defTabSz="457189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45718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g"/><Relationship Id="rId7" Type="http://schemas.openxmlformats.org/officeDocument/2006/relationships/image" Target="../media/image31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78597" y="2236154"/>
            <a:ext cx="8432932" cy="643138"/>
          </a:xfrm>
        </p:spPr>
        <p:txBody>
          <a:bodyPr/>
          <a:lstStyle/>
          <a:p>
            <a:r>
              <a:rPr lang="en-US" dirty="0" smtClean="0"/>
              <a:t>Floor-to-Ceiling Solutions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1950" y="2761734"/>
            <a:ext cx="8231554" cy="2034175"/>
          </a:xfrm>
        </p:spPr>
        <p:txBody>
          <a:bodyPr/>
          <a:lstStyle/>
          <a:p>
            <a:r>
              <a:rPr lang="en-US" sz="2400" i="1" dirty="0" smtClean="0">
                <a:solidFill>
                  <a:srgbClr val="EDA017"/>
                </a:solidFill>
              </a:rPr>
              <a:t>Digital Signage Solutions</a:t>
            </a:r>
            <a:endParaRPr lang="en-US" sz="2400" i="1" dirty="0">
              <a:solidFill>
                <a:srgbClr val="EDA0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831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" y="1655805"/>
            <a:ext cx="5752070" cy="3174581"/>
          </a:xfrm>
        </p:spPr>
        <p:txBody>
          <a:bodyPr/>
          <a:lstStyle/>
          <a:p>
            <a:r>
              <a:rPr lang="en-US" sz="2400" dirty="0" smtClean="0"/>
              <a:t>CPA351 and CPA353 work with </a:t>
            </a:r>
            <a:r>
              <a:rPr lang="en-US" sz="2400" b="1" i="1" dirty="0" smtClean="0">
                <a:solidFill>
                  <a:srgbClr val="EDA017"/>
                </a:solidFill>
              </a:rPr>
              <a:t>Fusion Ceiling Mounts </a:t>
            </a:r>
            <a:r>
              <a:rPr lang="en-US" sz="2400" i="1" dirty="0" smtClean="0"/>
              <a:t>(MCM1U, LCM1U and XCM1U) </a:t>
            </a:r>
            <a:r>
              <a:rPr lang="en-US" sz="2400" dirty="0" smtClean="0"/>
              <a:t>and CPAE columns</a:t>
            </a:r>
          </a:p>
          <a:p>
            <a:r>
              <a:rPr lang="en-US" sz="2400" dirty="0" smtClean="0"/>
              <a:t>Possible to install displays in landscape, portrait, back-to-back and stacking orientations.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Floor-to-Ceiling </a:t>
            </a:r>
            <a:r>
              <a:rPr lang="en-US" dirty="0" smtClean="0">
                <a:solidFill>
                  <a:srgbClr val="EDA017"/>
                </a:solidFill>
              </a:rPr>
              <a:t>|</a:t>
            </a:r>
            <a:r>
              <a:rPr lang="en-US" dirty="0" smtClean="0"/>
              <a:t> CPA351 – CPA353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1243" y="1290689"/>
            <a:ext cx="3212757" cy="367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9546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2100" y="1062681"/>
            <a:ext cx="8481197" cy="3346567"/>
          </a:xfrm>
        </p:spPr>
        <p:txBody>
          <a:bodyPr/>
          <a:lstStyle/>
          <a:p>
            <a:pPr marL="0" indent="0">
              <a:buNone/>
            </a:pPr>
            <a:r>
              <a:rPr lang="en-US" sz="2400" b="1" i="1" dirty="0" smtClean="0">
                <a:solidFill>
                  <a:srgbClr val="EDA017"/>
                </a:solidFill>
              </a:rPr>
              <a:t>Recommended Cable Management Accessory</a:t>
            </a:r>
          </a:p>
          <a:p>
            <a:pPr marL="0" indent="0">
              <a:buNone/>
            </a:pPr>
            <a:r>
              <a:rPr lang="en-US" sz="2400" dirty="0" smtClean="0"/>
              <a:t>For a clean aesthetic </a:t>
            </a:r>
            <a:r>
              <a:rPr lang="en-US" sz="2400" dirty="0" smtClean="0"/>
              <a:t>we recommend </a:t>
            </a:r>
            <a:r>
              <a:rPr lang="en-US" sz="2400" b="1" i="1" dirty="0" smtClean="0">
                <a:solidFill>
                  <a:srgbClr val="EDA017"/>
                </a:solidFill>
              </a:rPr>
              <a:t>CMA275</a:t>
            </a:r>
            <a:r>
              <a:rPr lang="en-US" sz="2400" dirty="0" smtClean="0"/>
              <a:t> </a:t>
            </a:r>
            <a:r>
              <a:rPr lang="en-US" sz="2400" dirty="0" smtClean="0"/>
              <a:t>Quick Snap cable covers. These 120 cm cable covers easily snaps around the CPAE columns. </a:t>
            </a:r>
            <a:endParaRPr lang="en-US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Floor-to-Ceiling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</a:t>
            </a:r>
            <a:r>
              <a:rPr lang="en-US" dirty="0" smtClean="0"/>
              <a:t>Cable Management</a:t>
            </a:r>
            <a:endParaRPr lang="en-US" dirty="0"/>
          </a:p>
          <a:p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91923">
            <a:off x="1812712" y="2749312"/>
            <a:ext cx="105138" cy="14555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91923">
            <a:off x="2104813" y="2771969"/>
            <a:ext cx="105138" cy="145556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291923">
            <a:off x="2417384" y="2794622"/>
            <a:ext cx="105138" cy="1455560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1083661" y="4323522"/>
            <a:ext cx="1789856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b="1" i="1" dirty="0" smtClean="0">
                <a:solidFill>
                  <a:srgbClr val="EDA017"/>
                </a:solidFill>
                <a:latin typeface="+mn-lt"/>
              </a:rPr>
              <a:t>CMA275</a:t>
            </a:r>
          </a:p>
          <a:p>
            <a:pPr algn="ctr"/>
            <a:r>
              <a:rPr lang="en-US" sz="1400" dirty="0" smtClean="0">
                <a:latin typeface="+mn-lt"/>
              </a:rPr>
              <a:t>120 cm cable cover </a:t>
            </a:r>
          </a:p>
          <a:p>
            <a:pPr algn="ctr"/>
            <a:r>
              <a:rPr lang="en-US" sz="1400" dirty="0" smtClean="0">
                <a:latin typeface="+mn-lt"/>
              </a:rPr>
              <a:t>– 3 pieces</a:t>
            </a:r>
            <a:endParaRPr lang="en-US" sz="1400" dirty="0">
              <a:latin typeface="+mn-lt"/>
            </a:endParaRPr>
          </a:p>
        </p:txBody>
      </p:sp>
      <p:cxnSp>
        <p:nvCxnSpPr>
          <p:cNvPr id="12" name="Elbow Connector 11"/>
          <p:cNvCxnSpPr/>
          <p:nvPr/>
        </p:nvCxnSpPr>
        <p:spPr>
          <a:xfrm flipV="1">
            <a:off x="2309882" y="3031805"/>
            <a:ext cx="1391407" cy="647111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 txBox="1">
            <a:spLocks/>
          </p:cNvSpPr>
          <p:nvPr/>
        </p:nvSpPr>
        <p:spPr>
          <a:xfrm>
            <a:off x="3159439" y="3003485"/>
            <a:ext cx="1518761" cy="654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latin typeface="+mn-lt"/>
              </a:rPr>
              <a:t>Easily hides up to 5 cables</a:t>
            </a:r>
            <a:endParaRPr lang="en-US" sz="1400" dirty="0">
              <a:latin typeface="+mn-lt"/>
            </a:endParaRPr>
          </a:p>
        </p:txBody>
      </p:sp>
      <p:cxnSp>
        <p:nvCxnSpPr>
          <p:cNvPr id="17" name="Elbow Connector 16"/>
          <p:cNvCxnSpPr/>
          <p:nvPr/>
        </p:nvCxnSpPr>
        <p:spPr>
          <a:xfrm>
            <a:off x="2454730" y="3816723"/>
            <a:ext cx="1190956" cy="264820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itle 1"/>
          <p:cNvSpPr txBox="1">
            <a:spLocks/>
          </p:cNvSpPr>
          <p:nvPr/>
        </p:nvSpPr>
        <p:spPr>
          <a:xfrm>
            <a:off x="3165617" y="4071814"/>
            <a:ext cx="1518761" cy="654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400" dirty="0" smtClean="0">
                <a:latin typeface="+mn-lt"/>
              </a:rPr>
              <a:t>Can be cut-to-length</a:t>
            </a:r>
            <a:endParaRPr lang="en-US" sz="1400" dirty="0">
              <a:latin typeface="+mn-lt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2264" y="2364711"/>
            <a:ext cx="1379719" cy="2237437"/>
          </a:xfrm>
          <a:prstGeom prst="rect">
            <a:avLst/>
          </a:prstGeom>
        </p:spPr>
      </p:pic>
      <p:sp>
        <p:nvSpPr>
          <p:cNvPr id="18" name="Title 1"/>
          <p:cNvSpPr txBox="1">
            <a:spLocks/>
          </p:cNvSpPr>
          <p:nvPr/>
        </p:nvSpPr>
        <p:spPr>
          <a:xfrm>
            <a:off x="5057807" y="4679969"/>
            <a:ext cx="2070541" cy="6548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400" dirty="0" smtClean="0">
                <a:latin typeface="+mn-lt"/>
              </a:rPr>
              <a:t>CPA351 and CPAE column shown with </a:t>
            </a:r>
            <a:r>
              <a:rPr lang="en-US" sz="1400" b="1" i="1" dirty="0" smtClean="0">
                <a:solidFill>
                  <a:srgbClr val="EDA017"/>
                </a:solidFill>
                <a:latin typeface="+mn-lt"/>
              </a:rPr>
              <a:t>quick snap cable covers</a:t>
            </a:r>
            <a:endParaRPr lang="en-US" sz="1400" b="1" i="1" dirty="0">
              <a:solidFill>
                <a:srgbClr val="EDA017"/>
              </a:solidFill>
              <a:latin typeface="+mn-lt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65161" y="3207085"/>
            <a:ext cx="1206924" cy="164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206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2597" y="1933501"/>
            <a:ext cx="2792022" cy="2114915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Floor-to-Ceiling </a:t>
            </a:r>
            <a:r>
              <a:rPr lang="en-US" dirty="0" smtClean="0">
                <a:solidFill>
                  <a:srgbClr val="EDA017"/>
                </a:solidFill>
              </a:rPr>
              <a:t>|</a:t>
            </a:r>
            <a:r>
              <a:rPr lang="en-US" dirty="0" smtClean="0"/>
              <a:t> CPA351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450" y="5250167"/>
            <a:ext cx="884353" cy="35628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273942" y="2432876"/>
            <a:ext cx="2274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Support displays in </a:t>
            </a:r>
            <a:r>
              <a:rPr lang="en-US" sz="1400" b="1" i="1" dirty="0" smtClean="0">
                <a:solidFill>
                  <a:srgbClr val="EDA017"/>
                </a:solidFill>
              </a:rPr>
              <a:t>portrait </a:t>
            </a:r>
          </a:p>
          <a:p>
            <a:r>
              <a:rPr lang="en-US" sz="1400" b="1" i="1" dirty="0" smtClean="0">
                <a:solidFill>
                  <a:srgbClr val="EDA017"/>
                </a:solidFill>
              </a:rPr>
              <a:t>or landscape</a:t>
            </a:r>
            <a:r>
              <a:rPr lang="en-US" sz="1400" dirty="0" smtClean="0"/>
              <a:t> orientation</a:t>
            </a:r>
            <a:endParaRPr lang="en-US" sz="1400" dirty="0"/>
          </a:p>
        </p:txBody>
      </p:sp>
      <p:sp>
        <p:nvSpPr>
          <p:cNvPr id="12" name="TextBox 11"/>
          <p:cNvSpPr txBox="1"/>
          <p:nvPr/>
        </p:nvSpPr>
        <p:spPr>
          <a:xfrm>
            <a:off x="685800" y="1260424"/>
            <a:ext cx="21562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EDA017"/>
                </a:solidFill>
              </a:rPr>
              <a:t>Low profile design </a:t>
            </a:r>
            <a:r>
              <a:rPr lang="en-US" sz="1400" dirty="0" smtClean="0"/>
              <a:t>for an aesthetic solution, includes finishing cover</a:t>
            </a:r>
            <a:endParaRPr 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5892132" y="926010"/>
            <a:ext cx="23178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Work with Fusion Ceiling Mounts - </a:t>
            </a:r>
            <a:r>
              <a:rPr lang="en-US" sz="1400" b="1" i="1" dirty="0" smtClean="0">
                <a:solidFill>
                  <a:srgbClr val="EDA017"/>
                </a:solidFill>
              </a:rPr>
              <a:t>Universal interface</a:t>
            </a:r>
            <a:r>
              <a:rPr lang="en-US" sz="1400" dirty="0" smtClean="0"/>
              <a:t> fits most displays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6454476" y="4363264"/>
            <a:ext cx="22137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226 kg weight capacity</a:t>
            </a:r>
            <a:endParaRPr lang="en-US" sz="1400" dirty="0"/>
          </a:p>
        </p:txBody>
      </p:sp>
      <p:cxnSp>
        <p:nvCxnSpPr>
          <p:cNvPr id="18" name="Elbow Connector 17"/>
          <p:cNvCxnSpPr/>
          <p:nvPr/>
        </p:nvCxnSpPr>
        <p:spPr>
          <a:xfrm rot="10800000">
            <a:off x="1607676" y="1245222"/>
            <a:ext cx="2544195" cy="753866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20"/>
          <p:cNvCxnSpPr/>
          <p:nvPr/>
        </p:nvCxnSpPr>
        <p:spPr>
          <a:xfrm>
            <a:off x="4836396" y="3853689"/>
            <a:ext cx="2549195" cy="467606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Elbow Connector 25"/>
          <p:cNvCxnSpPr/>
          <p:nvPr/>
        </p:nvCxnSpPr>
        <p:spPr>
          <a:xfrm flipV="1">
            <a:off x="4619379" y="2352954"/>
            <a:ext cx="2609324" cy="1242108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8" name="Picture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715" y="887566"/>
            <a:ext cx="854670" cy="777108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92100" y="4566082"/>
            <a:ext cx="29038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Installation </a:t>
            </a:r>
            <a:r>
              <a:rPr lang="en-US" sz="1400" b="1" i="1" dirty="0" smtClean="0">
                <a:solidFill>
                  <a:srgbClr val="EDA017"/>
                </a:solidFill>
              </a:rPr>
              <a:t>always need </a:t>
            </a:r>
            <a:r>
              <a:rPr lang="en-US" sz="1400" dirty="0" smtClean="0"/>
              <a:t>a CPAE column and flat panel ceiling mount(s)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45" y="1977661"/>
            <a:ext cx="1501910" cy="89528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5406" y="2956096"/>
            <a:ext cx="1996648" cy="1084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337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938" y="1940896"/>
            <a:ext cx="2611905" cy="202358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Floor-to-Ceiling </a:t>
            </a:r>
            <a:r>
              <a:rPr lang="en-US" dirty="0">
                <a:solidFill>
                  <a:srgbClr val="EDA017"/>
                </a:solidFill>
              </a:rPr>
              <a:t>|</a:t>
            </a:r>
            <a:r>
              <a:rPr lang="en-US" dirty="0"/>
              <a:t> </a:t>
            </a:r>
            <a:r>
              <a:rPr lang="en-US" dirty="0" smtClean="0"/>
              <a:t>CPA353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39" y="2851013"/>
            <a:ext cx="837247" cy="10968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95677" y="2520563"/>
            <a:ext cx="22749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Support displays in </a:t>
            </a:r>
            <a:r>
              <a:rPr lang="en-US" sz="1400" b="1" i="1" dirty="0" smtClean="0">
                <a:solidFill>
                  <a:srgbClr val="EDA017"/>
                </a:solidFill>
              </a:rPr>
              <a:t>portrait </a:t>
            </a:r>
          </a:p>
          <a:p>
            <a:r>
              <a:rPr lang="en-US" sz="1400" b="1" i="1" dirty="0" smtClean="0">
                <a:solidFill>
                  <a:srgbClr val="EDA017"/>
                </a:solidFill>
              </a:rPr>
              <a:t>or landscape</a:t>
            </a:r>
            <a:r>
              <a:rPr lang="en-US" sz="1400" dirty="0" smtClean="0"/>
              <a:t> orientation</a:t>
            </a:r>
            <a:endParaRPr lang="en-US" sz="1400" dirty="0"/>
          </a:p>
        </p:txBody>
      </p:sp>
      <p:sp>
        <p:nvSpPr>
          <p:cNvPr id="6" name="TextBox 5"/>
          <p:cNvSpPr txBox="1"/>
          <p:nvPr/>
        </p:nvSpPr>
        <p:spPr>
          <a:xfrm>
            <a:off x="5892132" y="926010"/>
            <a:ext cx="231786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Work with Fusion Ceiling Mounts - </a:t>
            </a:r>
            <a:r>
              <a:rPr lang="en-US" sz="1400" b="1" i="1" dirty="0" smtClean="0">
                <a:solidFill>
                  <a:srgbClr val="EDA017"/>
                </a:solidFill>
              </a:rPr>
              <a:t>Universal interface</a:t>
            </a:r>
            <a:r>
              <a:rPr lang="en-US" sz="1400" dirty="0" smtClean="0"/>
              <a:t> fits most displays</a:t>
            </a:r>
            <a:endParaRPr lang="en-US" sz="1400" dirty="0"/>
          </a:p>
        </p:txBody>
      </p:sp>
      <p:sp>
        <p:nvSpPr>
          <p:cNvPr id="7" name="TextBox 6"/>
          <p:cNvSpPr txBox="1"/>
          <p:nvPr/>
        </p:nvSpPr>
        <p:spPr>
          <a:xfrm>
            <a:off x="339399" y="1043635"/>
            <a:ext cx="29038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EDA017"/>
                </a:solidFill>
              </a:rPr>
              <a:t>Clamp style </a:t>
            </a:r>
            <a:r>
              <a:rPr lang="en-US" sz="1400" dirty="0" smtClean="0"/>
              <a:t>design requires </a:t>
            </a:r>
            <a:r>
              <a:rPr lang="en-US" sz="1400" b="1" i="1" dirty="0" smtClean="0">
                <a:solidFill>
                  <a:srgbClr val="EDA017"/>
                </a:solidFill>
              </a:rPr>
              <a:t>less precision </a:t>
            </a:r>
            <a:r>
              <a:rPr lang="en-US" sz="1400" dirty="0" smtClean="0"/>
              <a:t>when cutting the pipe for easier installation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595677" y="4303672"/>
            <a:ext cx="21293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226 kg weight capacity</a:t>
            </a:r>
            <a:endParaRPr lang="en-US" sz="1400" dirty="0"/>
          </a:p>
        </p:txBody>
      </p:sp>
      <p:cxnSp>
        <p:nvCxnSpPr>
          <p:cNvPr id="9" name="Elbow Connector 8"/>
          <p:cNvCxnSpPr/>
          <p:nvPr/>
        </p:nvCxnSpPr>
        <p:spPr>
          <a:xfrm rot="10800000">
            <a:off x="1171895" y="1782299"/>
            <a:ext cx="2589917" cy="425898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Elbow Connector 9"/>
          <p:cNvCxnSpPr/>
          <p:nvPr/>
        </p:nvCxnSpPr>
        <p:spPr>
          <a:xfrm>
            <a:off x="5313639" y="3947838"/>
            <a:ext cx="1737426" cy="284351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Elbow Connector 10"/>
          <p:cNvCxnSpPr/>
          <p:nvPr/>
        </p:nvCxnSpPr>
        <p:spPr>
          <a:xfrm flipV="1">
            <a:off x="4619379" y="2360141"/>
            <a:ext cx="2912064" cy="1234921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5715" y="887566"/>
            <a:ext cx="854670" cy="77710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92100" y="4516655"/>
            <a:ext cx="290383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Installation </a:t>
            </a:r>
            <a:r>
              <a:rPr lang="en-US" sz="1400" b="1" i="1" dirty="0" smtClean="0">
                <a:solidFill>
                  <a:srgbClr val="EDA017"/>
                </a:solidFill>
              </a:rPr>
              <a:t>always need </a:t>
            </a:r>
            <a:r>
              <a:rPr lang="en-US" sz="1400" dirty="0" smtClean="0"/>
              <a:t>a CPAE column and flat panel ceiling mount(s)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690" y="1940896"/>
            <a:ext cx="1275735" cy="1005965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26987" y="2416120"/>
            <a:ext cx="1643668" cy="91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7454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2800" dirty="0" smtClean="0"/>
              <a:t>Possible Configurations </a:t>
            </a:r>
            <a:r>
              <a:rPr lang="en-US" sz="2800" dirty="0" smtClean="0">
                <a:solidFill>
                  <a:srgbClr val="EDA017"/>
                </a:solidFill>
              </a:rPr>
              <a:t>| </a:t>
            </a:r>
            <a:r>
              <a:rPr lang="en-US" sz="2800" dirty="0" smtClean="0"/>
              <a:t>Floor-to-Ceiling</a:t>
            </a:r>
            <a:endParaRPr lang="en-US" sz="28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589777" y="904927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/>
              <a:t>CPA353</a:t>
            </a: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4650533" y="4853005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/>
              <a:t>CPA351</a:t>
            </a:r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4597157" y="898187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CPA353</a:t>
            </a:r>
            <a:endParaRPr lang="en-US" sz="1600" dirty="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4956679" y="2020863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/>
              <a:t>LCM1U</a:t>
            </a:r>
          </a:p>
        </p:txBody>
      </p:sp>
      <p:sp>
        <p:nvSpPr>
          <p:cNvPr id="20" name="Title 1"/>
          <p:cNvSpPr txBox="1">
            <a:spLocks/>
          </p:cNvSpPr>
          <p:nvPr/>
        </p:nvSpPr>
        <p:spPr>
          <a:xfrm>
            <a:off x="4971923" y="2982365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/>
              <a:t>LCM1U</a:t>
            </a:r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8001714" y="2568454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LCM1UP</a:t>
            </a:r>
            <a:endParaRPr lang="en-US" sz="1600" dirty="0"/>
          </a:p>
        </p:txBody>
      </p:sp>
      <p:grpSp>
        <p:nvGrpSpPr>
          <p:cNvPr id="68" name="Group 67"/>
          <p:cNvGrpSpPr/>
          <p:nvPr/>
        </p:nvGrpSpPr>
        <p:grpSpPr>
          <a:xfrm>
            <a:off x="528979" y="870646"/>
            <a:ext cx="1716473" cy="4246958"/>
            <a:chOff x="6940596" y="879821"/>
            <a:chExt cx="1716473" cy="4246958"/>
          </a:xfrm>
        </p:grpSpPr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487439" y="4779592"/>
              <a:ext cx="562167" cy="347187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40596" y="1789829"/>
              <a:ext cx="1716473" cy="1236397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709861" y="1183468"/>
              <a:ext cx="140014" cy="1137607"/>
            </a:xfrm>
            <a:prstGeom prst="rect">
              <a:avLst/>
            </a:prstGeom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97504" y="2531758"/>
              <a:ext cx="140015" cy="2268479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0800000">
              <a:off x="7498784" y="879821"/>
              <a:ext cx="562167" cy="347187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31071">
              <a:off x="8104776" y="3103898"/>
              <a:ext cx="121905" cy="1598022"/>
            </a:xfrm>
            <a:prstGeom prst="rect">
              <a:avLst/>
            </a:prstGeom>
          </p:spPr>
        </p:pic>
        <p:sp>
          <p:nvSpPr>
            <p:cNvPr id="34" name="Curved Down Arrow 33"/>
            <p:cNvSpPr/>
            <p:nvPr/>
          </p:nvSpPr>
          <p:spPr>
            <a:xfrm flipH="1">
              <a:off x="7767511" y="3026226"/>
              <a:ext cx="533224" cy="259515"/>
            </a:xfrm>
            <a:prstGeom prst="curvedDownArrow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35" name="Title 1"/>
          <p:cNvSpPr txBox="1">
            <a:spLocks/>
          </p:cNvSpPr>
          <p:nvPr/>
        </p:nvSpPr>
        <p:spPr>
          <a:xfrm>
            <a:off x="7675611" y="894892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CPA353</a:t>
            </a:r>
            <a:endParaRPr lang="en-US" sz="1600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1523464" y="4833917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CPA351</a:t>
            </a:r>
            <a:endParaRPr lang="en-US" sz="1600" dirty="0"/>
          </a:p>
        </p:txBody>
      </p:sp>
      <p:sp>
        <p:nvSpPr>
          <p:cNvPr id="38" name="Title 1"/>
          <p:cNvSpPr txBox="1">
            <a:spLocks/>
          </p:cNvSpPr>
          <p:nvPr/>
        </p:nvSpPr>
        <p:spPr>
          <a:xfrm>
            <a:off x="8052063" y="4092048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CMA275</a:t>
            </a:r>
          </a:p>
          <a:p>
            <a:pPr algn="ctr"/>
            <a:r>
              <a:rPr lang="en-US" sz="1200" b="1" i="1" dirty="0">
                <a:solidFill>
                  <a:srgbClr val="EDA017"/>
                </a:solidFill>
              </a:rPr>
              <a:t>Cable cover</a:t>
            </a:r>
          </a:p>
          <a:p>
            <a:pPr algn="ctr"/>
            <a:endParaRPr lang="en-US" sz="1600" dirty="0"/>
          </a:p>
        </p:txBody>
      </p:sp>
      <p:sp>
        <p:nvSpPr>
          <p:cNvPr id="39" name="Title 1"/>
          <p:cNvSpPr txBox="1">
            <a:spLocks/>
          </p:cNvSpPr>
          <p:nvPr/>
        </p:nvSpPr>
        <p:spPr>
          <a:xfrm>
            <a:off x="1934677" y="2329771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MCB1U</a:t>
            </a:r>
            <a:endParaRPr lang="en-US" sz="1600" dirty="0"/>
          </a:p>
        </p:txBody>
      </p:sp>
      <p:sp>
        <p:nvSpPr>
          <p:cNvPr id="40" name="Title 1"/>
          <p:cNvSpPr txBox="1">
            <a:spLocks/>
          </p:cNvSpPr>
          <p:nvPr/>
        </p:nvSpPr>
        <p:spPr>
          <a:xfrm>
            <a:off x="-34920" y="1220352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b="1" i="1" dirty="0" smtClean="0">
                <a:solidFill>
                  <a:srgbClr val="EDA017"/>
                </a:solidFill>
              </a:rPr>
              <a:t>Back-to-Back</a:t>
            </a:r>
            <a:endParaRPr lang="en-US" sz="1600" b="1" i="1" dirty="0">
              <a:solidFill>
                <a:srgbClr val="EDA017"/>
              </a:solidFill>
            </a:endParaRPr>
          </a:p>
        </p:txBody>
      </p:sp>
      <p:grpSp>
        <p:nvGrpSpPr>
          <p:cNvPr id="71" name="Group 70"/>
          <p:cNvGrpSpPr/>
          <p:nvPr/>
        </p:nvGrpSpPr>
        <p:grpSpPr>
          <a:xfrm>
            <a:off x="3807777" y="866904"/>
            <a:ext cx="1335349" cy="4280166"/>
            <a:chOff x="4480417" y="870647"/>
            <a:chExt cx="1335349" cy="4280166"/>
          </a:xfrm>
        </p:grpSpPr>
        <p:pic>
          <p:nvPicPr>
            <p:cNvPr id="56" name="Picture 5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4923903" y="870647"/>
              <a:ext cx="460757" cy="375098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80417" y="2572197"/>
              <a:ext cx="1309789" cy="1217694"/>
            </a:xfrm>
            <a:prstGeom prst="rect">
              <a:avLst/>
            </a:prstGeom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05977" y="1499449"/>
              <a:ext cx="1309789" cy="1217694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41028" y="4803626"/>
              <a:ext cx="562167" cy="347187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31071">
              <a:off x="5457228" y="3739658"/>
              <a:ext cx="88359" cy="1158271"/>
            </a:xfrm>
            <a:prstGeom prst="rect">
              <a:avLst/>
            </a:prstGeom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99978" y="2253734"/>
              <a:ext cx="104834" cy="851773"/>
            </a:xfrm>
            <a:prstGeom prst="rect">
              <a:avLst/>
            </a:prstGeom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102626" y="1162367"/>
              <a:ext cx="104834" cy="851773"/>
            </a:xfrm>
            <a:prstGeom prst="rect">
              <a:avLst/>
            </a:prstGeom>
          </p:spPr>
        </p:pic>
        <p:pic>
          <p:nvPicPr>
            <p:cNvPr id="53" name="Picture 5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9372" y="3314662"/>
              <a:ext cx="104834" cy="851773"/>
            </a:xfrm>
            <a:prstGeom prst="rect">
              <a:avLst/>
            </a:prstGeom>
          </p:spPr>
        </p:pic>
        <p:pic>
          <p:nvPicPr>
            <p:cNvPr id="54" name="Picture 5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72880" y="3985887"/>
              <a:ext cx="104834" cy="851773"/>
            </a:xfrm>
            <a:prstGeom prst="rect">
              <a:avLst/>
            </a:prstGeom>
          </p:spPr>
        </p:pic>
        <p:sp>
          <p:nvSpPr>
            <p:cNvPr id="44" name="Curved Down Arrow 43"/>
            <p:cNvSpPr/>
            <p:nvPr/>
          </p:nvSpPr>
          <p:spPr>
            <a:xfrm flipH="1">
              <a:off x="5035048" y="3734309"/>
              <a:ext cx="533224" cy="259515"/>
            </a:xfrm>
            <a:prstGeom prst="curvedDownArrow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55" name="Title 1"/>
          <p:cNvSpPr txBox="1">
            <a:spLocks/>
          </p:cNvSpPr>
          <p:nvPr/>
        </p:nvSpPr>
        <p:spPr>
          <a:xfrm>
            <a:off x="4755977" y="4175737"/>
            <a:ext cx="1265469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CMA275</a:t>
            </a:r>
          </a:p>
          <a:p>
            <a:pPr algn="ctr"/>
            <a:r>
              <a:rPr lang="en-US" sz="1200" b="1" i="1" dirty="0">
                <a:solidFill>
                  <a:srgbClr val="EDA017"/>
                </a:solidFill>
              </a:rPr>
              <a:t>Cable cover</a:t>
            </a:r>
          </a:p>
          <a:p>
            <a:pPr algn="ctr"/>
            <a:endParaRPr lang="en-US" sz="1200" dirty="0"/>
          </a:p>
        </p:txBody>
      </p:sp>
      <p:sp>
        <p:nvSpPr>
          <p:cNvPr id="64" name="Title 1"/>
          <p:cNvSpPr txBox="1">
            <a:spLocks/>
          </p:cNvSpPr>
          <p:nvPr/>
        </p:nvSpPr>
        <p:spPr>
          <a:xfrm>
            <a:off x="1620106" y="3884381"/>
            <a:ext cx="1248495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CMA275</a:t>
            </a:r>
          </a:p>
          <a:p>
            <a:pPr algn="ctr"/>
            <a:r>
              <a:rPr lang="en-US" sz="1200" b="1" i="1" dirty="0" smtClean="0">
                <a:solidFill>
                  <a:srgbClr val="EDA017"/>
                </a:solidFill>
              </a:rPr>
              <a:t>Cable cover</a:t>
            </a:r>
            <a:endParaRPr lang="en-US" sz="1200" b="1" i="1" dirty="0">
              <a:solidFill>
                <a:srgbClr val="EDA017"/>
              </a:solidFill>
            </a:endParaRPr>
          </a:p>
        </p:txBody>
      </p:sp>
      <p:grpSp>
        <p:nvGrpSpPr>
          <p:cNvPr id="69" name="Group 68"/>
          <p:cNvGrpSpPr/>
          <p:nvPr/>
        </p:nvGrpSpPr>
        <p:grpSpPr>
          <a:xfrm>
            <a:off x="7139751" y="973785"/>
            <a:ext cx="1000297" cy="4173285"/>
            <a:chOff x="2410955" y="896551"/>
            <a:chExt cx="1000297" cy="4173285"/>
          </a:xfrm>
        </p:grpSpPr>
        <p:pic>
          <p:nvPicPr>
            <p:cNvPr id="57" name="Picture 5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 rot="10800000">
              <a:off x="2567805" y="896551"/>
              <a:ext cx="460757" cy="375098"/>
            </a:xfrm>
            <a:prstGeom prst="rect">
              <a:avLst/>
            </a:prstGeom>
          </p:spPr>
        </p:pic>
        <p:pic>
          <p:nvPicPr>
            <p:cNvPr id="58" name="Picture 57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410955" y="1845835"/>
              <a:ext cx="1000297" cy="1569572"/>
            </a:xfrm>
            <a:prstGeom prst="rect">
              <a:avLst/>
            </a:prstGeom>
          </p:spPr>
        </p:pic>
        <p:pic>
          <p:nvPicPr>
            <p:cNvPr id="61" name="Picture 6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2028" y="1721476"/>
              <a:ext cx="104834" cy="851773"/>
            </a:xfrm>
            <a:prstGeom prst="rect">
              <a:avLst/>
            </a:prstGeom>
          </p:spPr>
        </p:pic>
        <p:pic>
          <p:nvPicPr>
            <p:cNvPr id="63" name="Picture 6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131071">
              <a:off x="3307024" y="3400131"/>
              <a:ext cx="96963" cy="1271057"/>
            </a:xfrm>
            <a:prstGeom prst="rect">
              <a:avLst/>
            </a:prstGeom>
          </p:spPr>
        </p:pic>
        <p:pic>
          <p:nvPicPr>
            <p:cNvPr id="66" name="Picture 6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2565977" y="4694738"/>
              <a:ext cx="460757" cy="375098"/>
            </a:xfrm>
            <a:prstGeom prst="rect">
              <a:avLst/>
            </a:prstGeom>
          </p:spPr>
        </p:pic>
        <p:pic>
          <p:nvPicPr>
            <p:cNvPr id="65" name="Picture 6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33853" y="2838595"/>
              <a:ext cx="119802" cy="1940998"/>
            </a:xfrm>
            <a:prstGeom prst="rect">
              <a:avLst/>
            </a:prstGeom>
          </p:spPr>
        </p:pic>
        <p:sp>
          <p:nvSpPr>
            <p:cNvPr id="67" name="Curved Down Arrow 66"/>
            <p:cNvSpPr/>
            <p:nvPr/>
          </p:nvSpPr>
          <p:spPr>
            <a:xfrm flipH="1">
              <a:off x="2739694" y="3539766"/>
              <a:ext cx="533224" cy="259515"/>
            </a:xfrm>
            <a:prstGeom prst="curvedDownArrow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pic>
          <p:nvPicPr>
            <p:cNvPr id="60" name="Picture 5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48206" y="1180251"/>
              <a:ext cx="104834" cy="851773"/>
            </a:xfrm>
            <a:prstGeom prst="rect">
              <a:avLst/>
            </a:prstGeom>
          </p:spPr>
        </p:pic>
      </p:grpSp>
      <p:sp>
        <p:nvSpPr>
          <p:cNvPr id="72" name="Title 1"/>
          <p:cNvSpPr txBox="1">
            <a:spLocks/>
          </p:cNvSpPr>
          <p:nvPr/>
        </p:nvSpPr>
        <p:spPr>
          <a:xfrm>
            <a:off x="3012649" y="1222971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b="1" i="1" dirty="0" smtClean="0">
                <a:solidFill>
                  <a:srgbClr val="EDA017"/>
                </a:solidFill>
              </a:rPr>
              <a:t>Stacking</a:t>
            </a:r>
            <a:endParaRPr lang="en-US" sz="1600" b="1" i="1" dirty="0">
              <a:solidFill>
                <a:srgbClr val="EDA017"/>
              </a:solidFill>
            </a:endParaRPr>
          </a:p>
        </p:txBody>
      </p:sp>
      <p:sp>
        <p:nvSpPr>
          <p:cNvPr id="73" name="Title 1"/>
          <p:cNvSpPr txBox="1">
            <a:spLocks/>
          </p:cNvSpPr>
          <p:nvPr/>
        </p:nvSpPr>
        <p:spPr>
          <a:xfrm>
            <a:off x="7639899" y="4859252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dirty="0" smtClean="0"/>
              <a:t>CPA353</a:t>
            </a:r>
            <a:endParaRPr lang="en-US" sz="1600" dirty="0"/>
          </a:p>
        </p:txBody>
      </p:sp>
      <p:sp>
        <p:nvSpPr>
          <p:cNvPr id="74" name="Title 1"/>
          <p:cNvSpPr txBox="1">
            <a:spLocks/>
          </p:cNvSpPr>
          <p:nvPr/>
        </p:nvSpPr>
        <p:spPr>
          <a:xfrm>
            <a:off x="6286411" y="1220020"/>
            <a:ext cx="1091937" cy="2786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600" b="1" i="1" dirty="0" smtClean="0">
                <a:solidFill>
                  <a:srgbClr val="EDA017"/>
                </a:solidFill>
              </a:rPr>
              <a:t>Portrait</a:t>
            </a:r>
            <a:endParaRPr lang="en-US" sz="1600" b="1" i="1" dirty="0">
              <a:solidFill>
                <a:srgbClr val="EDA0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9153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Fusion Ceiling Mounts </a:t>
            </a:r>
            <a:r>
              <a:rPr lang="en-US" dirty="0" smtClean="0">
                <a:solidFill>
                  <a:srgbClr val="EDA017"/>
                </a:solidFill>
              </a:rPr>
              <a:t>|</a:t>
            </a:r>
            <a:r>
              <a:rPr lang="en-US" dirty="0" smtClean="0"/>
              <a:t> Features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1717" y="1474186"/>
            <a:ext cx="3153698" cy="249851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6773" y="3614892"/>
            <a:ext cx="1352516" cy="148825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68095" y="2862151"/>
            <a:ext cx="27761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EDA017"/>
                </a:solidFill>
              </a:rPr>
              <a:t>Security</a:t>
            </a:r>
          </a:p>
          <a:p>
            <a:r>
              <a:rPr lang="en-US" sz="1400" dirty="0" smtClean="0"/>
              <a:t>Tool free screen engagement with optional padlock security</a:t>
            </a:r>
            <a:endParaRPr lang="en-US" sz="1400" dirty="0"/>
          </a:p>
        </p:txBody>
      </p:sp>
      <p:cxnSp>
        <p:nvCxnSpPr>
          <p:cNvPr id="7" name="Elbow Connector 6"/>
          <p:cNvCxnSpPr/>
          <p:nvPr/>
        </p:nvCxnSpPr>
        <p:spPr>
          <a:xfrm flipV="1">
            <a:off x="5239418" y="2862151"/>
            <a:ext cx="1731316" cy="369333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786" y="2125778"/>
            <a:ext cx="996392" cy="297738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6127" y="1208797"/>
            <a:ext cx="277611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EDA017"/>
                </a:solidFill>
              </a:rPr>
              <a:t>Flexibility</a:t>
            </a:r>
          </a:p>
          <a:p>
            <a:r>
              <a:rPr lang="en-US" sz="1400" dirty="0" smtClean="0"/>
              <a:t>Mount swivels to any preferred viewing angle</a:t>
            </a:r>
            <a:endParaRPr lang="en-US" sz="1400" dirty="0"/>
          </a:p>
        </p:txBody>
      </p:sp>
      <p:cxnSp>
        <p:nvCxnSpPr>
          <p:cNvPr id="11" name="Elbow Connector 10"/>
          <p:cNvCxnSpPr/>
          <p:nvPr/>
        </p:nvCxnSpPr>
        <p:spPr>
          <a:xfrm rot="10800000">
            <a:off x="630196" y="1122680"/>
            <a:ext cx="2877909" cy="1376328"/>
          </a:xfrm>
          <a:prstGeom prst="bentConnector3">
            <a:avLst>
              <a:gd name="adj1" fmla="val 31108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15"/>
          <p:cNvCxnSpPr/>
          <p:nvPr/>
        </p:nvCxnSpPr>
        <p:spPr>
          <a:xfrm flipV="1">
            <a:off x="5391818" y="1365422"/>
            <a:ext cx="1219047" cy="875961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037583" y="1430917"/>
            <a:ext cx="27761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Simple on/off connection for </a:t>
            </a:r>
            <a:r>
              <a:rPr lang="en-US" sz="1400" b="1" i="1" dirty="0" smtClean="0">
                <a:solidFill>
                  <a:srgbClr val="EDA017"/>
                </a:solidFill>
              </a:rPr>
              <a:t>ease of installation and service</a:t>
            </a:r>
            <a:endParaRPr lang="en-US" sz="1400" dirty="0"/>
          </a:p>
        </p:txBody>
      </p:sp>
      <p:sp>
        <p:nvSpPr>
          <p:cNvPr id="19" name="TextBox 18"/>
          <p:cNvSpPr txBox="1"/>
          <p:nvPr/>
        </p:nvSpPr>
        <p:spPr>
          <a:xfrm>
            <a:off x="1602706" y="4149038"/>
            <a:ext cx="277611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Medium (</a:t>
            </a:r>
            <a:r>
              <a:rPr lang="en-US" sz="1400" b="1" i="1" dirty="0" smtClean="0">
                <a:solidFill>
                  <a:srgbClr val="EDA017"/>
                </a:solidFill>
              </a:rPr>
              <a:t>MCM1U</a:t>
            </a:r>
            <a:r>
              <a:rPr lang="en-US" sz="1400" dirty="0" smtClean="0"/>
              <a:t>), large (</a:t>
            </a:r>
            <a:r>
              <a:rPr lang="en-US" sz="1400" b="1" i="1" dirty="0" smtClean="0">
                <a:solidFill>
                  <a:srgbClr val="EDA017"/>
                </a:solidFill>
              </a:rPr>
              <a:t>LCM1U</a:t>
            </a:r>
            <a:r>
              <a:rPr lang="en-US" sz="1400" dirty="0" smtClean="0"/>
              <a:t>) and extra large (</a:t>
            </a:r>
            <a:r>
              <a:rPr lang="en-US" sz="1400" b="1" i="1" dirty="0" smtClean="0">
                <a:solidFill>
                  <a:srgbClr val="EDA017"/>
                </a:solidFill>
              </a:rPr>
              <a:t>XCM1U</a:t>
            </a:r>
            <a:r>
              <a:rPr lang="en-US" sz="1400" dirty="0" smtClean="0"/>
              <a:t>) version available for </a:t>
            </a:r>
            <a:r>
              <a:rPr lang="en-US" sz="1400" b="1" i="1" dirty="0" smtClean="0">
                <a:solidFill>
                  <a:srgbClr val="EDA017"/>
                </a:solidFill>
              </a:rPr>
              <a:t>wide compatibility range</a:t>
            </a:r>
            <a:endParaRPr lang="en-US" sz="1400" b="1" i="1" dirty="0">
              <a:solidFill>
                <a:srgbClr val="EDA017"/>
              </a:solidFill>
            </a:endParaRPr>
          </a:p>
        </p:txBody>
      </p:sp>
      <p:cxnSp>
        <p:nvCxnSpPr>
          <p:cNvPr id="20" name="Elbow Connector 19"/>
          <p:cNvCxnSpPr/>
          <p:nvPr/>
        </p:nvCxnSpPr>
        <p:spPr>
          <a:xfrm rot="10800000" flipV="1">
            <a:off x="2652764" y="2952933"/>
            <a:ext cx="1161334" cy="1128527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21"/>
          <p:cNvCxnSpPr/>
          <p:nvPr/>
        </p:nvCxnSpPr>
        <p:spPr>
          <a:xfrm rot="16200000" flipH="1">
            <a:off x="4538084" y="3365560"/>
            <a:ext cx="1432322" cy="134634"/>
          </a:xfrm>
          <a:prstGeom prst="bentConnector3">
            <a:avLst>
              <a:gd name="adj1" fmla="val 50000"/>
            </a:avLst>
          </a:prstGeom>
          <a:ln w="12700">
            <a:solidFill>
              <a:srgbClr val="EDA017"/>
            </a:solidFill>
            <a:tailEnd type="oval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5169653" y="4221583"/>
            <a:ext cx="14412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i="1" dirty="0" smtClean="0">
                <a:solidFill>
                  <a:srgbClr val="EDA017"/>
                </a:solidFill>
              </a:rPr>
              <a:t>Multiple </a:t>
            </a:r>
            <a:r>
              <a:rPr lang="en-US" sz="1400" b="1" i="1" smtClean="0">
                <a:solidFill>
                  <a:srgbClr val="EDA017"/>
                </a:solidFill>
              </a:rPr>
              <a:t>displays </a:t>
            </a:r>
            <a:r>
              <a:rPr lang="en-US" sz="1400" smtClean="0"/>
              <a:t>can </a:t>
            </a:r>
            <a:r>
              <a:rPr lang="en-US" sz="1400" dirty="0" smtClean="0"/>
              <a:t>be installed </a:t>
            </a:r>
          </a:p>
          <a:p>
            <a:r>
              <a:rPr lang="en-US" sz="1400" dirty="0" smtClean="0"/>
              <a:t>on </a:t>
            </a:r>
            <a:r>
              <a:rPr lang="en-US" sz="1400" b="1" i="1" dirty="0" smtClean="0">
                <a:solidFill>
                  <a:srgbClr val="EDA017"/>
                </a:solidFill>
              </a:rPr>
              <a:t>one</a:t>
            </a:r>
            <a:r>
              <a:rPr lang="en-US" sz="1400" dirty="0" smtClean="0"/>
              <a:t> single </a:t>
            </a:r>
          </a:p>
          <a:p>
            <a:r>
              <a:rPr lang="en-US" sz="1400" dirty="0" smtClean="0"/>
              <a:t>CPAE column</a:t>
            </a:r>
            <a:endParaRPr lang="en-US" sz="1400" b="1" i="1" dirty="0">
              <a:solidFill>
                <a:srgbClr val="EDA01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2878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92100" y="167807"/>
            <a:ext cx="8432932" cy="500944"/>
          </a:xfrm>
        </p:spPr>
        <p:txBody>
          <a:bodyPr/>
          <a:lstStyle/>
          <a:p>
            <a:r>
              <a:rPr lang="en-US" dirty="0" smtClean="0"/>
              <a:t>Floor-to-Ceiling </a:t>
            </a:r>
            <a:r>
              <a:rPr lang="en-US" dirty="0" smtClean="0">
                <a:solidFill>
                  <a:srgbClr val="EDA017"/>
                </a:solidFill>
              </a:rPr>
              <a:t>|</a:t>
            </a:r>
            <a:r>
              <a:rPr lang="en-US" dirty="0" smtClean="0"/>
              <a:t> Specifications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50" y="5250167"/>
            <a:ext cx="884353" cy="356286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506113"/>
              </p:ext>
            </p:extLst>
          </p:nvPr>
        </p:nvGraphicFramePr>
        <p:xfrm>
          <a:off x="3688491" y="989697"/>
          <a:ext cx="4374292" cy="18288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32971"/>
                <a:gridCol w="2841321"/>
              </a:tblGrid>
              <a:tr h="211979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Product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CPA351</a:t>
                      </a:r>
                      <a:endParaRPr lang="en-US" sz="1400" b="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Type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Low Profile Collar Plate with cover</a:t>
                      </a:r>
                      <a:endParaRPr lang="en-US" sz="1400" b="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Orientation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Portrait</a:t>
                      </a:r>
                      <a:r>
                        <a:rPr lang="en-US" sz="1400" baseline="0" dirty="0" smtClean="0"/>
                        <a:t> and Landscape</a:t>
                      </a:r>
                      <a:endParaRPr lang="en-US" sz="140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Weight Capacity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226 kg</a:t>
                      </a:r>
                      <a:endParaRPr lang="en-US" sz="140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Warranty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 years</a:t>
                      </a:r>
                      <a:endParaRPr lang="en-US" sz="140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MSRP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€150,-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118736"/>
              </p:ext>
            </p:extLst>
          </p:nvPr>
        </p:nvGraphicFramePr>
        <p:xfrm>
          <a:off x="4350740" y="3144465"/>
          <a:ext cx="4374292" cy="182880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32971"/>
                <a:gridCol w="2841321"/>
              </a:tblGrid>
              <a:tr h="211979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Product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CPA353</a:t>
                      </a:r>
                      <a:endParaRPr lang="en-US" sz="1400" b="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Type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smtClean="0"/>
                        <a:t>Clamp-Style</a:t>
                      </a:r>
                      <a:r>
                        <a:rPr lang="en-US" sz="1400" b="0" baseline="0" dirty="0" smtClean="0"/>
                        <a:t> Plate</a:t>
                      </a:r>
                      <a:endParaRPr lang="en-US" sz="1400" b="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Orientation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Portrait and Landscape</a:t>
                      </a:r>
                      <a:endParaRPr lang="en-US" sz="140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Weight Capacity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226 kg</a:t>
                      </a:r>
                      <a:endParaRPr lang="en-US" sz="140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Warranty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10 years</a:t>
                      </a:r>
                      <a:endParaRPr lang="en-US" sz="1400" dirty="0"/>
                    </a:p>
                  </a:txBody>
                  <a:tcPr/>
                </a:tc>
              </a:tr>
              <a:tr h="21197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MSRP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€150,-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151" y="1159802"/>
            <a:ext cx="1965174" cy="148859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4756" y="3340953"/>
            <a:ext cx="1853261" cy="1435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936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129087" y="3311381"/>
            <a:ext cx="5014913" cy="584775"/>
          </a:xfrm>
          <a:prstGeom prst="rect">
            <a:avLst/>
          </a:prstGeom>
          <a:gradFill rotWithShape="1">
            <a:gsLst>
              <a:gs pos="0">
                <a:srgbClr val="DD9A1E"/>
              </a:gs>
              <a:gs pos="91000">
                <a:srgbClr val="ECC376"/>
              </a:gs>
              <a:gs pos="100000">
                <a:srgbClr val="ECC376"/>
              </a:gs>
            </a:gsLst>
            <a:lin ang="5400000"/>
          </a:gradFill>
          <a:ln>
            <a:noFill/>
          </a:ln>
          <a:effectLst>
            <a:outerShdw blurRad="50800" dist="38100" dir="2700000" algn="tl" rotWithShape="0">
              <a:srgbClr val="808080">
                <a:alpha val="39998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dirty="0" smtClean="0">
                <a:solidFill>
                  <a:schemeClr val="bg1"/>
                </a:solidFill>
                <a:latin typeface="Helvetica"/>
                <a:ea typeface="MS PGothic" charset="0"/>
                <a:cs typeface="Helvetica"/>
              </a:rPr>
              <a:t>In Stock</a:t>
            </a:r>
            <a:endParaRPr lang="en-US" sz="3200" dirty="0">
              <a:solidFill>
                <a:schemeClr val="bg1"/>
              </a:solidFill>
              <a:latin typeface="Helvetica"/>
              <a:ea typeface="MS PGothic" charset="0"/>
              <a:cs typeface="Helvetica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450" y="5250167"/>
            <a:ext cx="884353" cy="356286"/>
          </a:xfrm>
          <a:prstGeom prst="rect">
            <a:avLst/>
          </a:prstGeom>
        </p:spPr>
      </p:pic>
      <p:sp>
        <p:nvSpPr>
          <p:cNvPr id="8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92100" y="167807"/>
            <a:ext cx="8432932" cy="500944"/>
          </a:xfrm>
        </p:spPr>
        <p:txBody>
          <a:bodyPr/>
          <a:lstStyle/>
          <a:p>
            <a:r>
              <a:rPr lang="en-US" dirty="0" smtClean="0"/>
              <a:t>Floor-to-Ceiling </a:t>
            </a:r>
            <a:r>
              <a:rPr lang="en-US" dirty="0" smtClean="0">
                <a:solidFill>
                  <a:srgbClr val="EDA017"/>
                </a:solidFill>
              </a:rPr>
              <a:t>|</a:t>
            </a:r>
            <a:r>
              <a:rPr lang="en-US" dirty="0" smtClean="0"/>
              <a:t> Availability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617" y="1260774"/>
            <a:ext cx="3953680" cy="317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5421769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Milestone - General Theme">
      <a:dk1>
        <a:sysClr val="windowText" lastClr="000000"/>
      </a:dk1>
      <a:lt1>
        <a:sysClr val="window" lastClr="FFFFFF"/>
      </a:lt1>
      <a:dk2>
        <a:srgbClr val="FFFFFF"/>
      </a:dk2>
      <a:lt2>
        <a:srgbClr val="EEECE1"/>
      </a:lt2>
      <a:accent1>
        <a:srgbClr val="19475E"/>
      </a:accent1>
      <a:accent2>
        <a:srgbClr val="A04930"/>
      </a:accent2>
      <a:accent3>
        <a:srgbClr val="3B674A"/>
      </a:accent3>
      <a:accent4>
        <a:srgbClr val="1E626D"/>
      </a:accent4>
      <a:accent5>
        <a:srgbClr val="E38F25"/>
      </a:accent5>
      <a:accent6>
        <a:srgbClr val="6E6F6C"/>
      </a:accent6>
      <a:hlink>
        <a:srgbClr val="2C8CCC"/>
      </a:hlink>
      <a:folHlink>
        <a:srgbClr val="2C8CCC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13575</TotalTime>
  <Words>339</Words>
  <Application>Microsoft Office PowerPoint</Application>
  <PresentationFormat>On-screen Show (16:10)</PresentationFormat>
  <Paragraphs>86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MS PGothic</vt:lpstr>
      <vt:lpstr>Arial</vt:lpstr>
      <vt:lpstr>Calibri</vt:lpstr>
      <vt:lpstr>Franklin Gothic Book</vt:lpstr>
      <vt:lpstr>Franklin Gothic Medium</vt:lpstr>
      <vt:lpstr>Helvetica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Milestone AV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Liz Hager</dc:creator>
  <cp:lastModifiedBy>Pascal Schepens</cp:lastModifiedBy>
  <cp:revision>192</cp:revision>
  <cp:lastPrinted>2017-09-04T13:49:02Z</cp:lastPrinted>
  <dcterms:created xsi:type="dcterms:W3CDTF">2015-06-26T16:51:36Z</dcterms:created>
  <dcterms:modified xsi:type="dcterms:W3CDTF">2017-09-04T14:04:25Z</dcterms:modified>
</cp:coreProperties>
</file>