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3" r:id="rId2"/>
    <p:sldId id="276" r:id="rId3"/>
    <p:sldId id="279" r:id="rId4"/>
    <p:sldId id="277" r:id="rId5"/>
    <p:sldId id="278" r:id="rId6"/>
    <p:sldId id="274" r:id="rId7"/>
    <p:sldId id="275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EDA017"/>
    <a:srgbClr val="EFEFEF"/>
    <a:srgbClr val="E4E4E4"/>
    <a:srgbClr val="EBEBEB"/>
    <a:srgbClr val="E0E0E0"/>
    <a:srgbClr val="DBDBDB"/>
    <a:srgbClr val="50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13" autoAdjust="0"/>
  </p:normalViewPr>
  <p:slideViewPr>
    <p:cSldViewPr snapToGrid="0" snapToObjects="1">
      <p:cViewPr varScale="1">
        <p:scale>
          <a:sx n="155" d="100"/>
          <a:sy n="155" d="100"/>
        </p:scale>
        <p:origin x="354" y="14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7D81F-6612-714C-A114-399843B25983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99A5C-CDB9-AB4A-9DC3-DDEEECF890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1694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DBC5C-4540-2542-BFB3-CCB93DD88AFE}" type="datetimeFigureOut">
              <a:rPr lang="en-US" smtClean="0"/>
              <a:t>9/4/2017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1300A-D25A-3A4F-96A1-45DC33CA87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44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300A-D25A-3A4F-96A1-45DC33CA87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65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1300A-D25A-3A4F-96A1-45DC33CA877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65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292100" y="1686278"/>
            <a:ext cx="8432932" cy="64313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+mj-lt"/>
              </a:defRPr>
            </a:lvl1pPr>
            <a:lvl2pPr marL="457188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5" indent="0" algn="ctr">
              <a:buNone/>
              <a:defRPr/>
            </a:lvl5pPr>
          </a:lstStyle>
          <a:p>
            <a:pPr lvl="0"/>
            <a:r>
              <a:rPr lang="en-US" dirty="0" smtClean="0"/>
              <a:t>Title of Presentation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292100" y="2329416"/>
            <a:ext cx="8432932" cy="245533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800">
                <a:latin typeface="+mn-lt"/>
              </a:defRPr>
            </a:lvl1pPr>
            <a:lvl2pPr marL="457188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5" indent="0" algn="ctr">
              <a:buNone/>
              <a:defRPr/>
            </a:lvl5pPr>
          </a:lstStyle>
          <a:p>
            <a:pPr lvl="0"/>
            <a:r>
              <a:rPr lang="en-US" dirty="0" smtClean="0"/>
              <a:t>Subtitle</a:t>
            </a:r>
          </a:p>
          <a:p>
            <a:pPr lvl="0"/>
            <a:r>
              <a:rPr lang="en-US" dirty="0" smtClean="0"/>
              <a:t>Additional Information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65196" y="5308326"/>
            <a:ext cx="8459835" cy="213709"/>
            <a:chOff x="265196" y="5308326"/>
            <a:chExt cx="8459835" cy="213709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196" y="5309870"/>
              <a:ext cx="711143" cy="21216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163" y="5309870"/>
              <a:ext cx="711143" cy="21216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499" y="5309870"/>
              <a:ext cx="911521" cy="21216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125" y="5309870"/>
              <a:ext cx="636493" cy="21216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432" y="5309870"/>
              <a:ext cx="660067" cy="21216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7050" y="5308326"/>
              <a:ext cx="747981" cy="213709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-2"/>
            <a:ext cx="9144000" cy="10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444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180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52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 txBox="1">
            <a:spLocks/>
          </p:cNvSpPr>
          <p:nvPr userDrawn="1"/>
        </p:nvSpPr>
        <p:spPr>
          <a:xfrm>
            <a:off x="8575063" y="5267179"/>
            <a:ext cx="491067" cy="3051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/>
                </a:solidFill>
                <a:latin typeface="Franklin Gothic Book"/>
                <a:ea typeface="+mn-ea"/>
                <a:cs typeface="Franklin Gothic Book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4993FFE-1334-644B-89E4-BF1617ECF55E}" type="slidenum">
              <a:rPr lang="en-US" sz="800" smtClean="0"/>
              <a:pPr/>
              <a:t>‹#›</a:t>
            </a:fld>
            <a:endParaRPr lang="en-US" sz="80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92100" y="1202279"/>
            <a:ext cx="8432933" cy="3514360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/>
          </p:nvPr>
        </p:nvSpPr>
        <p:spPr>
          <a:xfrm>
            <a:off x="292100" y="167807"/>
            <a:ext cx="8432932" cy="5009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000">
                <a:latin typeface="+mj-lt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265196" y="5308326"/>
            <a:ext cx="8459835" cy="213709"/>
            <a:chOff x="265196" y="5308326"/>
            <a:chExt cx="8459835" cy="213709"/>
          </a:xfrm>
        </p:grpSpPr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5196" y="5309870"/>
              <a:ext cx="711143" cy="21216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163" y="5309870"/>
              <a:ext cx="711143" cy="21216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6499" y="5309870"/>
              <a:ext cx="911521" cy="212164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125" y="5309870"/>
              <a:ext cx="636493" cy="212164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432" y="5309870"/>
              <a:ext cx="660067" cy="212164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7050" y="5308326"/>
              <a:ext cx="747981" cy="213709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0" y="746233"/>
            <a:ext cx="9144000" cy="5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694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63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8597" y="2236154"/>
            <a:ext cx="8432932" cy="643138"/>
          </a:xfrm>
        </p:spPr>
        <p:txBody>
          <a:bodyPr/>
          <a:lstStyle/>
          <a:p>
            <a:r>
              <a:rPr lang="en-US" dirty="0" smtClean="0"/>
              <a:t>Component Storage Panels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78597" y="2722034"/>
            <a:ext cx="8231554" cy="2209800"/>
          </a:xfrm>
        </p:spPr>
        <p:txBody>
          <a:bodyPr/>
          <a:lstStyle/>
          <a:p>
            <a:r>
              <a:rPr lang="en-US" sz="2400" i="1" dirty="0" smtClean="0">
                <a:solidFill>
                  <a:srgbClr val="EDA017"/>
                </a:solidFill>
              </a:rPr>
              <a:t>Hide your AV equipment</a:t>
            </a:r>
            <a:endParaRPr lang="en-US" sz="2400" i="1" dirty="0">
              <a:solidFill>
                <a:srgbClr val="EDA0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83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92100" y="1649626"/>
            <a:ext cx="5151051" cy="170523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Hiding AV Components without having to open up the wall. Our </a:t>
            </a:r>
            <a:r>
              <a:rPr lang="en-US" sz="2400" b="1" i="1" dirty="0" smtClean="0">
                <a:solidFill>
                  <a:srgbClr val="EDA017"/>
                </a:solidFill>
              </a:rPr>
              <a:t>CSPR</a:t>
            </a:r>
            <a:r>
              <a:rPr lang="en-US" sz="2400" dirty="0" smtClean="0"/>
              <a:t> and </a:t>
            </a:r>
            <a:r>
              <a:rPr lang="en-US" sz="2400" b="1" i="1" dirty="0" smtClean="0">
                <a:solidFill>
                  <a:srgbClr val="EDA017"/>
                </a:solidFill>
              </a:rPr>
              <a:t>CSPH </a:t>
            </a:r>
            <a:r>
              <a:rPr lang="en-US" sz="2400" dirty="0" smtClean="0"/>
              <a:t>can be installed behind the display or under the table. Provides storage near the action and eliminates cables and components underneath tables.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Component Storage </a:t>
            </a:r>
            <a:r>
              <a:rPr lang="en-US" sz="2800" dirty="0" smtClean="0"/>
              <a:t>Panels </a:t>
            </a:r>
            <a:r>
              <a:rPr lang="en-US" sz="2800" dirty="0" smtClean="0">
                <a:solidFill>
                  <a:srgbClr val="EDA017"/>
                </a:solidFill>
              </a:rPr>
              <a:t>|</a:t>
            </a:r>
            <a:r>
              <a:rPr lang="en-US" sz="2800" dirty="0" smtClean="0"/>
              <a:t> Introduction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534" y="1496712"/>
            <a:ext cx="3229466" cy="2933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5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Component Storage </a:t>
            </a:r>
            <a:r>
              <a:rPr lang="en-US" sz="2800" dirty="0" smtClean="0"/>
              <a:t>Panels </a:t>
            </a:r>
            <a:r>
              <a:rPr lang="en-US" sz="2800" dirty="0" smtClean="0">
                <a:solidFill>
                  <a:srgbClr val="EDA017"/>
                </a:solidFill>
              </a:rPr>
              <a:t>| CSPR &amp; CSPH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2455277" y="3443233"/>
            <a:ext cx="64382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EDA017"/>
                </a:solidFill>
              </a:rPr>
              <a:t>CSPH </a:t>
            </a:r>
            <a:r>
              <a:rPr lang="en-US" b="1" i="1" dirty="0" smtClean="0"/>
              <a:t>– Component Storage Panel - Table</a:t>
            </a:r>
          </a:p>
          <a:p>
            <a:r>
              <a:rPr lang="en-US" dirty="0" smtClean="0"/>
              <a:t>Hide AV equipment and cables underneath conference room tables and desks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81136" y="1566726"/>
            <a:ext cx="5093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EDA017"/>
                </a:solidFill>
              </a:rPr>
              <a:t>CSPR</a:t>
            </a:r>
            <a:r>
              <a:rPr lang="en-US" b="1" i="1" dirty="0" smtClean="0">
                <a:solidFill>
                  <a:srgbClr val="FFC000"/>
                </a:solidFill>
              </a:rPr>
              <a:t> </a:t>
            </a:r>
            <a:r>
              <a:rPr lang="en-US" b="1" i="1" dirty="0" smtClean="0"/>
              <a:t>– Component Storage Panel - Wall</a:t>
            </a:r>
          </a:p>
          <a:p>
            <a:r>
              <a:rPr lang="en-US" dirty="0" smtClean="0"/>
              <a:t>Hide AV equipment independent of display mounts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243560"/>
            <a:ext cx="1595054" cy="14054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60" y="3185248"/>
            <a:ext cx="1139796" cy="7349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6156" y="3621366"/>
            <a:ext cx="850661" cy="96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406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280" y="1469200"/>
            <a:ext cx="3434393" cy="302615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Component Storage Panels </a:t>
            </a:r>
            <a:r>
              <a:rPr lang="en-US" sz="2800" dirty="0">
                <a:solidFill>
                  <a:srgbClr val="EDA017"/>
                </a:solidFill>
              </a:rPr>
              <a:t>| </a:t>
            </a:r>
            <a:r>
              <a:rPr lang="en-US" sz="2800" dirty="0"/>
              <a:t>CSPR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260424"/>
            <a:ext cx="21562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Wall Installation</a:t>
            </a:r>
          </a:p>
          <a:p>
            <a:r>
              <a:rPr lang="en-US" sz="1400" dirty="0" smtClean="0"/>
              <a:t>Installs behind or along any wall mount or display</a:t>
            </a:r>
            <a:endParaRPr lang="en-US" sz="1400" dirty="0"/>
          </a:p>
        </p:txBody>
      </p:sp>
      <p:cxnSp>
        <p:nvCxnSpPr>
          <p:cNvPr id="7" name="Elbow Connector 6"/>
          <p:cNvCxnSpPr/>
          <p:nvPr/>
        </p:nvCxnSpPr>
        <p:spPr>
          <a:xfrm rot="10800000">
            <a:off x="1607676" y="1245222"/>
            <a:ext cx="2544195" cy="753866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V="1">
            <a:off x="4278349" y="2982277"/>
            <a:ext cx="3364305" cy="665041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555259" y="3051965"/>
            <a:ext cx="2374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EDA017"/>
                </a:solidFill>
              </a:rPr>
              <a:t>Security</a:t>
            </a:r>
          </a:p>
          <a:p>
            <a:r>
              <a:rPr lang="en-US" sz="1400" dirty="0"/>
              <a:t>Security locking </a:t>
            </a:r>
            <a:r>
              <a:rPr lang="en-US" sz="1400" dirty="0" smtClean="0"/>
              <a:t>meganism</a:t>
            </a:r>
            <a:endParaRPr lang="en-US" sz="1400" dirty="0"/>
          </a:p>
        </p:txBody>
      </p:sp>
      <p:cxnSp>
        <p:nvCxnSpPr>
          <p:cNvPr id="12" name="Elbow Connector 11"/>
          <p:cNvCxnSpPr/>
          <p:nvPr/>
        </p:nvCxnSpPr>
        <p:spPr>
          <a:xfrm rot="10800000" flipV="1">
            <a:off x="1353066" y="3757865"/>
            <a:ext cx="2515971" cy="324537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8484" y="4082402"/>
            <a:ext cx="21562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Easy Maintenance </a:t>
            </a:r>
          </a:p>
          <a:p>
            <a:r>
              <a:rPr lang="en-US" sz="1400" dirty="0" smtClean="0"/>
              <a:t>Removable for component service without removing the display</a:t>
            </a:r>
            <a:endParaRPr lang="en-US" sz="1400" dirty="0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4511315" y="1163705"/>
            <a:ext cx="2272544" cy="553899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001157" y="1202517"/>
            <a:ext cx="24014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Easy installation and access</a:t>
            </a:r>
          </a:p>
          <a:p>
            <a:r>
              <a:rPr lang="en-US" sz="1400" dirty="0" smtClean="0"/>
              <a:t>A handle provides easier access, transport, installation and removal</a:t>
            </a:r>
            <a:endParaRPr lang="en-US" sz="1400" dirty="0"/>
          </a:p>
        </p:txBody>
      </p:sp>
      <p:cxnSp>
        <p:nvCxnSpPr>
          <p:cNvPr id="18" name="Elbow Connector 17"/>
          <p:cNvCxnSpPr/>
          <p:nvPr/>
        </p:nvCxnSpPr>
        <p:spPr>
          <a:xfrm>
            <a:off x="4127328" y="4221210"/>
            <a:ext cx="1942417" cy="394039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91410" y="4440470"/>
            <a:ext cx="21562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EDA017"/>
                </a:solidFill>
              </a:rPr>
              <a:t>Weight capacity</a:t>
            </a:r>
          </a:p>
          <a:p>
            <a:r>
              <a:rPr lang="en-US" sz="1400" dirty="0"/>
              <a:t>Storage panel can hold up to 9 kg of AV equipment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563" y="2467189"/>
            <a:ext cx="21562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Modular design</a:t>
            </a:r>
          </a:p>
          <a:p>
            <a:r>
              <a:rPr lang="en-US" sz="1400" dirty="0" smtClean="0"/>
              <a:t>Accessory plate can be used in different sizes, depending on AV component size</a:t>
            </a:r>
            <a:endParaRPr lang="en-US" sz="1400" dirty="0"/>
          </a:p>
        </p:txBody>
      </p:sp>
      <p:cxnSp>
        <p:nvCxnSpPr>
          <p:cNvPr id="20" name="Elbow Connector 19"/>
          <p:cNvCxnSpPr/>
          <p:nvPr/>
        </p:nvCxnSpPr>
        <p:spPr>
          <a:xfrm rot="10800000" flipV="1">
            <a:off x="751705" y="2304582"/>
            <a:ext cx="3260592" cy="203749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672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737" y="1538142"/>
            <a:ext cx="2456635" cy="278265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Component Storage Panels </a:t>
            </a:r>
            <a:r>
              <a:rPr lang="en-US" sz="3200" dirty="0">
                <a:solidFill>
                  <a:srgbClr val="EDA017"/>
                </a:solidFill>
              </a:rPr>
              <a:t>| </a:t>
            </a:r>
            <a:r>
              <a:rPr lang="en-US" sz="3200" dirty="0" smtClean="0"/>
              <a:t>CSPH</a:t>
            </a:r>
            <a:endParaRPr lang="en-US" sz="3200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33126" y="2360886"/>
            <a:ext cx="2518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Hinge design </a:t>
            </a:r>
            <a:r>
              <a:rPr lang="en-US" sz="1400" dirty="0" smtClean="0"/>
              <a:t>(90 degrees) provides access for installation and for maintenance </a:t>
            </a:r>
            <a:endParaRPr lang="en-US" sz="1400" dirty="0"/>
          </a:p>
        </p:txBody>
      </p:sp>
      <p:cxnSp>
        <p:nvCxnSpPr>
          <p:cNvPr id="6" name="Elbow Connector 5"/>
          <p:cNvCxnSpPr/>
          <p:nvPr/>
        </p:nvCxnSpPr>
        <p:spPr>
          <a:xfrm rot="10800000">
            <a:off x="1607676" y="1245222"/>
            <a:ext cx="2544195" cy="753866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 flipV="1">
            <a:off x="1541261" y="2534793"/>
            <a:ext cx="2876280" cy="702676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9716" y="1311825"/>
            <a:ext cx="21562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Easy Installation</a:t>
            </a:r>
          </a:p>
          <a:p>
            <a:r>
              <a:rPr lang="en-US" sz="1400" dirty="0" smtClean="0"/>
              <a:t>Shipped with template to ensure accurate mounting of brackets</a:t>
            </a:r>
            <a:endParaRPr lang="en-US" sz="1400" dirty="0"/>
          </a:p>
        </p:txBody>
      </p:sp>
      <p:cxnSp>
        <p:nvCxnSpPr>
          <p:cNvPr id="12" name="Elbow Connector 11"/>
          <p:cNvCxnSpPr/>
          <p:nvPr/>
        </p:nvCxnSpPr>
        <p:spPr>
          <a:xfrm flipV="1">
            <a:off x="4751173" y="921971"/>
            <a:ext cx="2015415" cy="1179859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01158" y="1004809"/>
            <a:ext cx="21562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Modular design</a:t>
            </a:r>
          </a:p>
          <a:p>
            <a:r>
              <a:rPr lang="en-US" sz="1400" dirty="0" smtClean="0"/>
              <a:t>Accessory plate can be used in different sizes, depending on AV component size</a:t>
            </a:r>
            <a:endParaRPr lang="en-US" sz="1400" dirty="0"/>
          </a:p>
        </p:txBody>
      </p:sp>
      <p:cxnSp>
        <p:nvCxnSpPr>
          <p:cNvPr id="14" name="Elbow Connector 13"/>
          <p:cNvCxnSpPr/>
          <p:nvPr/>
        </p:nvCxnSpPr>
        <p:spPr>
          <a:xfrm flipV="1">
            <a:off x="4980322" y="2310714"/>
            <a:ext cx="2864393" cy="1213575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3134" y="2689253"/>
            <a:ext cx="21562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Security</a:t>
            </a:r>
          </a:p>
          <a:p>
            <a:r>
              <a:rPr lang="en-US" sz="1400" dirty="0" smtClean="0"/>
              <a:t>Security locking screw included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707203" y="4105006"/>
            <a:ext cx="21562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EDA017"/>
                </a:solidFill>
              </a:rPr>
              <a:t>Weight capacity</a:t>
            </a:r>
          </a:p>
          <a:p>
            <a:r>
              <a:rPr lang="en-US" sz="1400" dirty="0" smtClean="0"/>
              <a:t>Storage panel can hold up to 9 kg of AV equipment</a:t>
            </a:r>
            <a:endParaRPr lang="en-US" sz="1400" dirty="0"/>
          </a:p>
        </p:txBody>
      </p:sp>
      <p:cxnSp>
        <p:nvCxnSpPr>
          <p:cNvPr id="25" name="Elbow Connector 24"/>
          <p:cNvCxnSpPr/>
          <p:nvPr/>
        </p:nvCxnSpPr>
        <p:spPr>
          <a:xfrm rot="10800000" flipV="1">
            <a:off x="2650432" y="3506331"/>
            <a:ext cx="1952460" cy="544223"/>
          </a:xfrm>
          <a:prstGeom prst="bentConnector3">
            <a:avLst>
              <a:gd name="adj1" fmla="val 50000"/>
            </a:avLst>
          </a:prstGeom>
          <a:ln w="12700">
            <a:solidFill>
              <a:srgbClr val="EDA017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8381" y="3082922"/>
            <a:ext cx="1965554" cy="22248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1528" y="1140051"/>
            <a:ext cx="1139796" cy="73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077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92100" y="167807"/>
            <a:ext cx="8432932" cy="500944"/>
          </a:xfrm>
        </p:spPr>
        <p:txBody>
          <a:bodyPr/>
          <a:lstStyle/>
          <a:p>
            <a:r>
              <a:rPr lang="en-US" sz="3200" dirty="0"/>
              <a:t>Component Storage Panels </a:t>
            </a:r>
            <a:r>
              <a:rPr lang="en-US" dirty="0" smtClean="0">
                <a:solidFill>
                  <a:srgbClr val="EDA017"/>
                </a:solidFill>
              </a:rPr>
              <a:t>|</a:t>
            </a:r>
            <a:r>
              <a:rPr lang="en-US" dirty="0" smtClean="0"/>
              <a:t> Specifications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50" y="5250167"/>
            <a:ext cx="884353" cy="356286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264557"/>
              </p:ext>
            </p:extLst>
          </p:nvPr>
        </p:nvGraphicFramePr>
        <p:xfrm>
          <a:off x="626626" y="4053959"/>
          <a:ext cx="7500549" cy="73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859"/>
                <a:gridCol w="2691164"/>
                <a:gridCol w="821724"/>
                <a:gridCol w="1594022"/>
                <a:gridCol w="132478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/>
                        <a:t>Part Number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Description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Min</a:t>
                      </a:r>
                      <a:r>
                        <a:rPr lang="en-US" sz="1100" baseline="0" dirty="0" smtClean="0"/>
                        <a:t> Depth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Mounting Area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MSRP</a:t>
                      </a:r>
                      <a:endParaRPr lang="en-US" sz="1100" dirty="0"/>
                    </a:p>
                  </a:txBody>
                  <a:tcPr marL="68580" marR="68580" marT="34290" marB="3429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CSPR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 Storage</a:t>
                      </a:r>
                      <a:r>
                        <a:rPr lang="en-US" sz="1200" baseline="0" dirty="0" smtClean="0"/>
                        <a:t> Panel - Wall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mm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47 x 22.8 cm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€150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CSPH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 Storage Panel - Hinge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29 mm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64.7 x 35.5 cm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172266" y="322240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EDA017"/>
                </a:solidFill>
              </a:rPr>
              <a:t>CSPR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393917" y="3219422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EDA017"/>
                </a:solidFill>
              </a:rPr>
              <a:t>CSPH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8566" y="989416"/>
            <a:ext cx="2779308" cy="27840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475" y="1244849"/>
            <a:ext cx="2478867" cy="213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893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29087" y="3311381"/>
            <a:ext cx="5014913" cy="584775"/>
          </a:xfrm>
          <a:prstGeom prst="rect">
            <a:avLst/>
          </a:prstGeom>
          <a:gradFill rotWithShape="1">
            <a:gsLst>
              <a:gs pos="0">
                <a:srgbClr val="DD9A1E"/>
              </a:gs>
              <a:gs pos="91000">
                <a:srgbClr val="ECC376"/>
              </a:gs>
              <a:gs pos="100000">
                <a:srgbClr val="ECC376"/>
              </a:gs>
            </a:gsLst>
            <a:lin ang="5400000"/>
          </a:gra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chemeClr val="bg1"/>
                </a:solidFill>
                <a:latin typeface="Helvetica"/>
                <a:ea typeface="MS PGothic" charset="0"/>
                <a:cs typeface="Helvetica"/>
              </a:rPr>
              <a:t>October 2017</a:t>
            </a:r>
            <a:endParaRPr lang="en-US" sz="3200" dirty="0">
              <a:solidFill>
                <a:schemeClr val="bg1"/>
              </a:solidFill>
              <a:latin typeface="Helvetica"/>
              <a:ea typeface="MS PGothic" charset="0"/>
              <a:cs typeface="Helvetic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50" y="5250167"/>
            <a:ext cx="884353" cy="356286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92100" y="167807"/>
            <a:ext cx="8432932" cy="500944"/>
          </a:xfrm>
        </p:spPr>
        <p:txBody>
          <a:bodyPr/>
          <a:lstStyle/>
          <a:p>
            <a:r>
              <a:rPr lang="en-US" sz="2800" dirty="0"/>
              <a:t>Component Storage Panels </a:t>
            </a:r>
            <a:r>
              <a:rPr lang="en-US" dirty="0" smtClean="0">
                <a:solidFill>
                  <a:srgbClr val="EDA017"/>
                </a:solidFill>
              </a:rPr>
              <a:t>|</a:t>
            </a:r>
            <a:r>
              <a:rPr lang="en-US" dirty="0" smtClean="0"/>
              <a:t> Availability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779" y="1329226"/>
            <a:ext cx="2779308" cy="278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42176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Milestone - General Theme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19475E"/>
      </a:accent1>
      <a:accent2>
        <a:srgbClr val="A04930"/>
      </a:accent2>
      <a:accent3>
        <a:srgbClr val="3B674A"/>
      </a:accent3>
      <a:accent4>
        <a:srgbClr val="1E626D"/>
      </a:accent4>
      <a:accent5>
        <a:srgbClr val="E38F25"/>
      </a:accent5>
      <a:accent6>
        <a:srgbClr val="6E6F6C"/>
      </a:accent6>
      <a:hlink>
        <a:srgbClr val="2C8CCC"/>
      </a:hlink>
      <a:folHlink>
        <a:srgbClr val="2C8CCC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13372</TotalTime>
  <Words>277</Words>
  <Application>Microsoft Office PowerPoint</Application>
  <PresentationFormat>On-screen Show (16:10)</PresentationFormat>
  <Paragraphs>53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MS PGothic</vt:lpstr>
      <vt:lpstr>Arial</vt:lpstr>
      <vt:lpstr>Calibri</vt:lpstr>
      <vt:lpstr>Franklin Gothic Book</vt:lpstr>
      <vt:lpstr>Franklin Gothic Medium</vt:lpstr>
      <vt:lpstr>Helvetica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Milestone AV Technologies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Liz Hager</dc:creator>
  <cp:lastModifiedBy>Pascal Schepens</cp:lastModifiedBy>
  <cp:revision>210</cp:revision>
  <cp:lastPrinted>2017-08-29T13:29:59Z</cp:lastPrinted>
  <dcterms:created xsi:type="dcterms:W3CDTF">2015-06-26T16:51:36Z</dcterms:created>
  <dcterms:modified xsi:type="dcterms:W3CDTF">2017-09-04T12:23:35Z</dcterms:modified>
</cp:coreProperties>
</file>